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3" r:id="rId1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2" Type="http://schemas.openxmlformats.org/officeDocument/2006/relationships/slide" Target="slides/slide1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image" Target="../media/image131.jpeg"/></Relationships>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8DBFA5AE-C83D-E560-3F5F-FA434D21F7FA}"/>
              </a:ext>
            </a:extLst>
          </p:cNvPr>
          <p:cNvPicPr>
            <a:picLocks noChangeAspect="1" noChangeArrowheads="1"/>
          </p:cNvPicPr>
          <p:nvPr/>
        </p:nvPicPr>
        <p:blipFill>
          <a:blip r:embed="rId2">
            <a:lum bright="-18000"/>
            <a:extLst>
              <a:ext uri="{28A0092B-C50C-407E-A947-70E740481C1C}">
                <a14:useLocalDpi xmlns:a14="http://schemas.microsoft.com/office/drawing/2010/main" val="0"/>
              </a:ext>
            </a:extLst>
          </a:blip>
          <a:srcRect t="7843" r="8496" b="13725"/>
          <a:stretch>
            <a:fillRect/>
          </a:stretch>
        </p:blipFill>
        <p:spPr bwMode="auto">
          <a:xfrm>
            <a:off x="5981700" y="2590800"/>
            <a:ext cx="2913063"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0245" name="Rectangle 5">
            <a:extLst>
              <a:ext uri="{FF2B5EF4-FFF2-40B4-BE49-F238E27FC236}">
                <a16:creationId xmlns:a16="http://schemas.microsoft.com/office/drawing/2014/main" id="{94EF5B34-2919-9904-36EB-4B1BE428DBA4}"/>
              </a:ext>
            </a:extLst>
          </p:cNvPr>
          <p:cNvSpPr>
            <a:spLocks noChangeArrowheads="1"/>
          </p:cNvSpPr>
          <p:nvPr/>
        </p:nvSpPr>
        <p:spPr bwMode="auto">
          <a:xfrm>
            <a:off x="5715000" y="1905000"/>
            <a:ext cx="342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ahoma" panose="020B0604030504040204" pitchFamily="34" charset="0"/>
              </a:rPr>
              <a:t>Drop-box weir  for measuring flows</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ahoma" panose="020B0604030504040204" pitchFamily="34" charset="0"/>
            </a:endParaRPr>
          </a:p>
        </p:txBody>
      </p:sp>
      <p:sp>
        <p:nvSpPr>
          <p:cNvPr id="10246" name="Text Box 6">
            <a:extLst>
              <a:ext uri="{FF2B5EF4-FFF2-40B4-BE49-F238E27FC236}">
                <a16:creationId xmlns:a16="http://schemas.microsoft.com/office/drawing/2014/main" id="{B0143B8A-B327-7720-1C41-082DDDFA8724}"/>
              </a:ext>
            </a:extLst>
          </p:cNvPr>
          <p:cNvSpPr txBox="1">
            <a:spLocks noChangeArrowheads="1"/>
          </p:cNvSpPr>
          <p:nvPr/>
        </p:nvSpPr>
        <p:spPr bwMode="auto">
          <a:xfrm>
            <a:off x="381000" y="152400"/>
            <a:ext cx="7620000" cy="633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3200" b="1" i="1" u="sng"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rPr>
              <a:t>Hydrological Instrumentation</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Development and adaptation of hydrological instruments: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 flumes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Coshocton wheels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Discrete samplers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Data loggers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Drop-box weir for accurate sediment-</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laden  flow measurement (e.g.,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urbanization, surface mines, etc.)</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Samplers for sampling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agricultural runoff</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Consulted worldwide on hydrological instrumentation</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